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0" r:id="rId10"/>
    <p:sldId id="271" r:id="rId11"/>
    <p:sldId id="265" r:id="rId12"/>
    <p:sldId id="266" r:id="rId13"/>
    <p:sldId id="272" r:id="rId14"/>
    <p:sldId id="273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674370" y="2408555"/>
            <a:ext cx="8382635" cy="1325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60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  <a:latin typeface="华文隶书" panose="02010800040101010101" charset="-122"/>
                <a:ea typeface="华文隶书" panose="02010800040101010101" charset="-122"/>
              </a:rPr>
              <a:t>如何做一个有责任的人</a:t>
            </a:r>
            <a:endParaRPr lang="zh-CN" altLang="en-US" sz="60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  <a:latin typeface="华文隶书" panose="02010800040101010101" charset="-122"/>
              <a:ea typeface="华文隶书" panose="0201080004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493510" y="3946525"/>
            <a:ext cx="1372870" cy="570230"/>
            <a:chOff x="10226" y="6215"/>
            <a:chExt cx="2162" cy="898"/>
          </a:xfrm>
        </p:grpSpPr>
        <p:sp>
          <p:nvSpPr>
            <p:cNvPr id="3" name="流程图: 终止 2"/>
            <p:cNvSpPr/>
            <p:nvPr/>
          </p:nvSpPr>
          <p:spPr>
            <a:xfrm>
              <a:off x="10226" y="6343"/>
              <a:ext cx="2162" cy="636"/>
            </a:xfrm>
            <a:prstGeom prst="flowChartTerminator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488" y="6215"/>
              <a:ext cx="1572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p>
              <a:pPr algn="ctr"/>
              <a:r>
                <a:rPr lang="zh-CN" altLang="en-US" sz="2800" b="1">
                  <a:ln w="15875"/>
                  <a:solidFill>
                    <a:schemeClr val="bg1"/>
                  </a:solidFill>
                  <a:effectLst/>
                  <a:latin typeface="幼圆" panose="02010509060101010101" charset="-122"/>
                  <a:ea typeface="幼圆" panose="02010509060101010101" charset="-122"/>
                </a:rPr>
                <a:t>宋雨</a:t>
              </a:r>
              <a:r>
                <a:rPr lang="zh-CN" altLang="en-US" sz="2800" b="1">
                  <a:ln w="15875"/>
                  <a:solidFill>
                    <a:schemeClr val="bg1"/>
                  </a:solidFill>
                  <a:effectLst/>
                  <a:latin typeface="幼圆" panose="02010509060101010101" charset="-122"/>
                  <a:ea typeface="幼圆" panose="02010509060101010101" charset="-122"/>
                </a:rPr>
                <a:t>萱</a:t>
              </a:r>
              <a:endParaRPr lang="zh-CN" altLang="en-US" sz="2800" b="1">
                <a:ln w="15875"/>
                <a:solidFill>
                  <a:schemeClr val="bg1"/>
                </a:solidFill>
                <a:effectLst/>
                <a:latin typeface="幼圆" panose="02010509060101010101" charset="-122"/>
                <a:ea typeface="幼圆" panose="020105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437255" y="2877820"/>
            <a:ext cx="7486015" cy="15398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一</a:t>
            </a:r>
            <a:r>
              <a:rPr lang="en-US" altLang="zh-CN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责任</a:t>
            </a:r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是什么？</a:t>
            </a:r>
            <a:endParaRPr lang="zh-CN" altLang="en-US" sz="72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对角圆角矩形 7"/>
          <p:cNvSpPr/>
          <p:nvPr/>
        </p:nvSpPr>
        <p:spPr>
          <a:xfrm>
            <a:off x="3937635" y="7135495"/>
            <a:ext cx="7625715" cy="3879215"/>
          </a:xfrm>
          <a:prstGeom prst="round2DiagRect">
            <a:avLst/>
          </a:prstGeom>
          <a:solidFill>
            <a:schemeClr val="bg1"/>
          </a:solidFill>
          <a:ln w="76200">
            <a:solidFill>
              <a:schemeClr val="accent1"/>
            </a:solidFill>
            <a:prstDash val="sysDot"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657225" y="-2078990"/>
            <a:ext cx="4502150" cy="3113405"/>
            <a:chOff x="370" y="-2293"/>
            <a:chExt cx="7090" cy="4903"/>
          </a:xfrm>
        </p:grpSpPr>
        <p:sp>
          <p:nvSpPr>
            <p:cNvPr id="2" name="流程图: 可选过程 1"/>
            <p:cNvSpPr/>
            <p:nvPr/>
          </p:nvSpPr>
          <p:spPr>
            <a:xfrm>
              <a:off x="370" y="-2293"/>
              <a:ext cx="4899" cy="1252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89" y="-1367"/>
              <a:ext cx="6343" cy="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p>
              <a:pPr algn="ctr"/>
              <a:r>
                <a:rPr lang="zh-CN" altLang="en-US" sz="28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一</a:t>
              </a:r>
              <a:r>
                <a:rPr lang="en-US" altLang="zh-CN" sz="28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</a:t>
              </a:r>
              <a:r>
                <a:rPr lang="zh-CN" altLang="en-US" sz="28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责任是什么？</a:t>
              </a:r>
              <a:endParaRPr lang="zh-CN" altLang="en-US" sz="28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5" name="流程图: 可选过程 4"/>
            <p:cNvSpPr/>
            <p:nvPr/>
          </p:nvSpPr>
          <p:spPr>
            <a:xfrm>
              <a:off x="1839" y="1358"/>
              <a:ext cx="4899" cy="1252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117" y="1629"/>
              <a:ext cx="6343" cy="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p>
              <a:pPr algn="ctr"/>
              <a:r>
                <a:rPr lang="zh-CN" altLang="en-US" sz="28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一</a:t>
              </a:r>
              <a:r>
                <a:rPr lang="en-US" altLang="zh-CN" sz="28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</a:t>
              </a:r>
              <a:r>
                <a:rPr lang="zh-CN" altLang="en-US" sz="28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责任是什么？</a:t>
              </a:r>
              <a:endParaRPr lang="zh-CN" altLang="en-US" sz="28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133090" y="1169670"/>
            <a:ext cx="6134735" cy="296291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0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1. </a:t>
            </a:r>
            <a:r>
              <a:rPr lang="zh-CN" altLang="en-US" sz="20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责任是一种对自己、他人、集体乃至社会应尽义务的认知和担当，它就像一根无形的线，串联起我们生活的方方面面。比如，学生按时完成作业，这是对学业的责任；医生救死扶伤，是对患者生命健康的责任；警察维护社会治安，是保障民众安全的责任。</a:t>
            </a:r>
            <a:endParaRPr lang="zh-CN" altLang="en-US" sz="2000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l"/>
            <a:r>
              <a:rPr lang="en-US" altLang="zh-CN" sz="20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2. </a:t>
            </a:r>
            <a:r>
              <a:rPr lang="zh-CN" altLang="en-US" sz="20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责任并非强制的约束，而是内心深处的自觉选择。它体现在日常生活的点滴行动中，是对承诺的坚守，对任务的认真完成，是在困难面前不逃避、不推诿，主动扛起解决问题的重担。</a:t>
            </a:r>
            <a:endParaRPr lang="zh-CN" altLang="en-US" sz="2000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622040" y="2854325"/>
            <a:ext cx="7486015" cy="15398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二</a:t>
            </a:r>
            <a:r>
              <a:rPr lang="en-US" altLang="zh-CN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生活中的责任体现</a:t>
            </a:r>
            <a:endParaRPr lang="zh-CN" altLang="en-US" sz="72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流程图: 可选过程 1"/>
          <p:cNvSpPr/>
          <p:nvPr/>
        </p:nvSpPr>
        <p:spPr>
          <a:xfrm>
            <a:off x="566420" y="363220"/>
            <a:ext cx="3110865" cy="795020"/>
          </a:xfrm>
          <a:prstGeom prst="flowChartAlternateProcess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64465" y="535305"/>
            <a:ext cx="4027805" cy="4508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24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二</a:t>
            </a:r>
            <a:r>
              <a:rPr lang="en-US" altLang="zh-CN" sz="24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</a:t>
            </a:r>
            <a:r>
              <a:rPr lang="zh-CN" altLang="en-US" sz="24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生活中的责任体现</a:t>
            </a:r>
            <a:endParaRPr lang="zh-CN" altLang="en-US" sz="2400" b="1">
              <a:ln w="1016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9320" y="1536700"/>
            <a:ext cx="7978775" cy="37846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4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1. </a:t>
            </a:r>
            <a:r>
              <a:rPr lang="zh-CN" altLang="en-US" sz="24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在家庭里，责任是子女对父母的孝顺与关怀，帮父母分担家务，关心他们的身心健康；是父母对子女的养育与教导，为孩子提供良好的成长环境，引导他们树立正确的价值观。</a:t>
            </a:r>
            <a:endParaRPr lang="zh-CN" altLang="en-US" sz="24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l"/>
            <a:r>
              <a:rPr lang="en-US" altLang="zh-CN" sz="24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2. </a:t>
            </a:r>
            <a:r>
              <a:rPr lang="zh-CN" altLang="en-US" sz="24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在学校，责任是学生努力学习知识、提升自我，遵守校规校纪；是老师的辛勤授课、答疑解惑，引导学生健康成长。</a:t>
            </a:r>
            <a:endParaRPr lang="zh-CN" altLang="en-US" sz="24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l"/>
            <a:r>
              <a:rPr lang="en-US" altLang="zh-CN" sz="24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3. </a:t>
            </a:r>
            <a:r>
              <a:rPr lang="zh-CN" altLang="en-US" sz="24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在社会中，责任是公民遵守法律法规，积极参与公益活动，为社会的和谐发展贡献自己的力量，如志愿者参与环保行动、关爱弱势群体等。</a:t>
            </a:r>
            <a:endParaRPr lang="zh-CN" altLang="en-US" sz="24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448685" y="2659380"/>
            <a:ext cx="7486015" cy="15398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三</a:t>
            </a:r>
            <a:r>
              <a:rPr lang="en-US" altLang="zh-CN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有责任感的人的</a:t>
            </a:r>
            <a:endParaRPr lang="zh-CN" altLang="en-US" sz="72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闪光点</a:t>
            </a:r>
            <a:endParaRPr lang="zh-CN" altLang="en-US" sz="72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5709920" y="4674235"/>
            <a:ext cx="2966720" cy="393700"/>
          </a:xfrm>
          <a:custGeom>
            <a:avLst/>
            <a:gdLst>
              <a:gd name="connisteX0" fmla="*/ 0 w 2817570"/>
              <a:gd name="connsiteY0" fmla="*/ 368935 h 393770"/>
              <a:gd name="connisteX1" fmla="*/ 22860 w 2817570"/>
              <a:gd name="connsiteY1" fmla="*/ 253365 h 393770"/>
              <a:gd name="connisteX2" fmla="*/ 80645 w 2817570"/>
              <a:gd name="connsiteY2" fmla="*/ 161290 h 393770"/>
              <a:gd name="connisteX3" fmla="*/ 149860 w 2817570"/>
              <a:gd name="connsiteY3" fmla="*/ 126365 h 393770"/>
              <a:gd name="connisteX4" fmla="*/ 219075 w 2817570"/>
              <a:gd name="connsiteY4" fmla="*/ 114935 h 393770"/>
              <a:gd name="connisteX5" fmla="*/ 288290 w 2817570"/>
              <a:gd name="connsiteY5" fmla="*/ 126365 h 393770"/>
              <a:gd name="connisteX6" fmla="*/ 357505 w 2817570"/>
              <a:gd name="connsiteY6" fmla="*/ 184150 h 393770"/>
              <a:gd name="connisteX7" fmla="*/ 403860 w 2817570"/>
              <a:gd name="connsiteY7" fmla="*/ 253365 h 393770"/>
              <a:gd name="connisteX8" fmla="*/ 473075 w 2817570"/>
              <a:gd name="connsiteY8" fmla="*/ 299720 h 393770"/>
              <a:gd name="connisteX9" fmla="*/ 553720 w 2817570"/>
              <a:gd name="connsiteY9" fmla="*/ 322580 h 393770"/>
              <a:gd name="connisteX10" fmla="*/ 622935 w 2817570"/>
              <a:gd name="connsiteY10" fmla="*/ 357505 h 393770"/>
              <a:gd name="connisteX11" fmla="*/ 692150 w 2817570"/>
              <a:gd name="connsiteY11" fmla="*/ 357505 h 393770"/>
              <a:gd name="connisteX12" fmla="*/ 761365 w 2817570"/>
              <a:gd name="connsiteY12" fmla="*/ 368935 h 393770"/>
              <a:gd name="connisteX13" fmla="*/ 830580 w 2817570"/>
              <a:gd name="connsiteY13" fmla="*/ 368935 h 393770"/>
              <a:gd name="connisteX14" fmla="*/ 899795 w 2817570"/>
              <a:gd name="connsiteY14" fmla="*/ 368935 h 393770"/>
              <a:gd name="connisteX15" fmla="*/ 969010 w 2817570"/>
              <a:gd name="connsiteY15" fmla="*/ 368935 h 393770"/>
              <a:gd name="connisteX16" fmla="*/ 1038225 w 2817570"/>
              <a:gd name="connsiteY16" fmla="*/ 346075 h 393770"/>
              <a:gd name="connisteX17" fmla="*/ 1107440 w 2817570"/>
              <a:gd name="connsiteY17" fmla="*/ 334010 h 393770"/>
              <a:gd name="connisteX18" fmla="*/ 1199515 w 2817570"/>
              <a:gd name="connsiteY18" fmla="*/ 311150 h 393770"/>
              <a:gd name="connisteX19" fmla="*/ 1268730 w 2817570"/>
              <a:gd name="connsiteY19" fmla="*/ 288290 h 393770"/>
              <a:gd name="connisteX20" fmla="*/ 1337945 w 2817570"/>
              <a:gd name="connsiteY20" fmla="*/ 241935 h 393770"/>
              <a:gd name="connisteX21" fmla="*/ 1407160 w 2817570"/>
              <a:gd name="connsiteY21" fmla="*/ 207645 h 393770"/>
              <a:gd name="connisteX22" fmla="*/ 1487805 w 2817570"/>
              <a:gd name="connsiteY22" fmla="*/ 184150 h 393770"/>
              <a:gd name="connisteX23" fmla="*/ 1580515 w 2817570"/>
              <a:gd name="connsiteY23" fmla="*/ 172720 h 393770"/>
              <a:gd name="connisteX24" fmla="*/ 1661160 w 2817570"/>
              <a:gd name="connsiteY24" fmla="*/ 161290 h 393770"/>
              <a:gd name="connisteX25" fmla="*/ 1741805 w 2817570"/>
              <a:gd name="connsiteY25" fmla="*/ 161290 h 393770"/>
              <a:gd name="connisteX26" fmla="*/ 1822450 w 2817570"/>
              <a:gd name="connsiteY26" fmla="*/ 161290 h 393770"/>
              <a:gd name="connisteX27" fmla="*/ 1891665 w 2817570"/>
              <a:gd name="connsiteY27" fmla="*/ 184150 h 393770"/>
              <a:gd name="connisteX28" fmla="*/ 1972310 w 2817570"/>
              <a:gd name="connsiteY28" fmla="*/ 241935 h 393770"/>
              <a:gd name="connisteX29" fmla="*/ 2041525 w 2817570"/>
              <a:gd name="connsiteY29" fmla="*/ 288290 h 393770"/>
              <a:gd name="connisteX30" fmla="*/ 2122170 w 2817570"/>
              <a:gd name="connsiteY30" fmla="*/ 322580 h 393770"/>
              <a:gd name="connisteX31" fmla="*/ 2203450 w 2817570"/>
              <a:gd name="connsiteY31" fmla="*/ 334010 h 393770"/>
              <a:gd name="connisteX32" fmla="*/ 2272665 w 2817570"/>
              <a:gd name="connsiteY32" fmla="*/ 368935 h 393770"/>
              <a:gd name="connisteX33" fmla="*/ 2341245 w 2817570"/>
              <a:gd name="connsiteY33" fmla="*/ 380365 h 393770"/>
              <a:gd name="connisteX34" fmla="*/ 2433955 w 2817570"/>
              <a:gd name="connsiteY34" fmla="*/ 391795 h 393770"/>
              <a:gd name="connisteX35" fmla="*/ 2503170 w 2817570"/>
              <a:gd name="connsiteY35" fmla="*/ 391795 h 393770"/>
              <a:gd name="connisteX36" fmla="*/ 2572385 w 2817570"/>
              <a:gd name="connsiteY36" fmla="*/ 391795 h 393770"/>
              <a:gd name="connisteX37" fmla="*/ 2641600 w 2817570"/>
              <a:gd name="connsiteY37" fmla="*/ 368935 h 393770"/>
              <a:gd name="connisteX38" fmla="*/ 2710815 w 2817570"/>
              <a:gd name="connsiteY38" fmla="*/ 288290 h 393770"/>
              <a:gd name="connisteX39" fmla="*/ 2745105 w 2817570"/>
              <a:gd name="connsiteY39" fmla="*/ 219075 h 393770"/>
              <a:gd name="connisteX40" fmla="*/ 2780030 w 2817570"/>
              <a:gd name="connsiteY40" fmla="*/ 149860 h 393770"/>
              <a:gd name="connisteX41" fmla="*/ 2814320 w 2817570"/>
              <a:gd name="connsiteY41" fmla="*/ 69215 h 393770"/>
              <a:gd name="connisteX42" fmla="*/ 2814320 w 2817570"/>
              <a:gd name="connsiteY42" fmla="*/ 0 h 39377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</a:cxnLst>
            <a:rect l="l" t="t" r="r" b="b"/>
            <a:pathLst>
              <a:path w="2817570" h="393771">
                <a:moveTo>
                  <a:pt x="0" y="368935"/>
                </a:moveTo>
                <a:cubicBezTo>
                  <a:pt x="3175" y="347345"/>
                  <a:pt x="6985" y="294640"/>
                  <a:pt x="22860" y="253365"/>
                </a:cubicBezTo>
                <a:cubicBezTo>
                  <a:pt x="38735" y="212090"/>
                  <a:pt x="55245" y="186690"/>
                  <a:pt x="80645" y="161290"/>
                </a:cubicBezTo>
                <a:cubicBezTo>
                  <a:pt x="106045" y="135890"/>
                  <a:pt x="121920" y="135890"/>
                  <a:pt x="149860" y="126365"/>
                </a:cubicBezTo>
                <a:cubicBezTo>
                  <a:pt x="177800" y="116840"/>
                  <a:pt x="191135" y="114935"/>
                  <a:pt x="219075" y="114935"/>
                </a:cubicBezTo>
                <a:cubicBezTo>
                  <a:pt x="247015" y="114935"/>
                  <a:pt x="260350" y="112395"/>
                  <a:pt x="288290" y="126365"/>
                </a:cubicBezTo>
                <a:cubicBezTo>
                  <a:pt x="316230" y="140335"/>
                  <a:pt x="334645" y="158750"/>
                  <a:pt x="357505" y="184150"/>
                </a:cubicBezTo>
                <a:cubicBezTo>
                  <a:pt x="380365" y="209550"/>
                  <a:pt x="381000" y="230505"/>
                  <a:pt x="403860" y="253365"/>
                </a:cubicBezTo>
                <a:cubicBezTo>
                  <a:pt x="426720" y="276225"/>
                  <a:pt x="443230" y="285750"/>
                  <a:pt x="473075" y="299720"/>
                </a:cubicBezTo>
                <a:cubicBezTo>
                  <a:pt x="502920" y="313690"/>
                  <a:pt x="523875" y="311150"/>
                  <a:pt x="553720" y="322580"/>
                </a:cubicBezTo>
                <a:cubicBezTo>
                  <a:pt x="583565" y="334010"/>
                  <a:pt x="594995" y="350520"/>
                  <a:pt x="622935" y="357505"/>
                </a:cubicBezTo>
                <a:cubicBezTo>
                  <a:pt x="650875" y="364490"/>
                  <a:pt x="664210" y="354965"/>
                  <a:pt x="692150" y="357505"/>
                </a:cubicBezTo>
                <a:cubicBezTo>
                  <a:pt x="720090" y="360045"/>
                  <a:pt x="733425" y="366395"/>
                  <a:pt x="761365" y="368935"/>
                </a:cubicBezTo>
                <a:cubicBezTo>
                  <a:pt x="789305" y="371475"/>
                  <a:pt x="802640" y="368935"/>
                  <a:pt x="830580" y="368935"/>
                </a:cubicBezTo>
                <a:cubicBezTo>
                  <a:pt x="858520" y="368935"/>
                  <a:pt x="871855" y="368935"/>
                  <a:pt x="899795" y="368935"/>
                </a:cubicBezTo>
                <a:cubicBezTo>
                  <a:pt x="927735" y="368935"/>
                  <a:pt x="941070" y="373380"/>
                  <a:pt x="969010" y="368935"/>
                </a:cubicBezTo>
                <a:cubicBezTo>
                  <a:pt x="996950" y="364490"/>
                  <a:pt x="1010285" y="353060"/>
                  <a:pt x="1038225" y="346075"/>
                </a:cubicBezTo>
                <a:cubicBezTo>
                  <a:pt x="1066165" y="339090"/>
                  <a:pt x="1075055" y="340995"/>
                  <a:pt x="1107440" y="334010"/>
                </a:cubicBezTo>
                <a:cubicBezTo>
                  <a:pt x="1139825" y="327025"/>
                  <a:pt x="1167130" y="320040"/>
                  <a:pt x="1199515" y="311150"/>
                </a:cubicBezTo>
                <a:cubicBezTo>
                  <a:pt x="1231900" y="302260"/>
                  <a:pt x="1240790" y="302260"/>
                  <a:pt x="1268730" y="288290"/>
                </a:cubicBezTo>
                <a:cubicBezTo>
                  <a:pt x="1296670" y="274320"/>
                  <a:pt x="1310005" y="257810"/>
                  <a:pt x="1337945" y="241935"/>
                </a:cubicBezTo>
                <a:cubicBezTo>
                  <a:pt x="1365885" y="226060"/>
                  <a:pt x="1377315" y="219075"/>
                  <a:pt x="1407160" y="207645"/>
                </a:cubicBezTo>
                <a:cubicBezTo>
                  <a:pt x="1437005" y="196215"/>
                  <a:pt x="1452880" y="191135"/>
                  <a:pt x="1487805" y="184150"/>
                </a:cubicBezTo>
                <a:cubicBezTo>
                  <a:pt x="1522730" y="177165"/>
                  <a:pt x="1545590" y="177165"/>
                  <a:pt x="1580515" y="172720"/>
                </a:cubicBezTo>
                <a:cubicBezTo>
                  <a:pt x="1615440" y="168275"/>
                  <a:pt x="1628775" y="163830"/>
                  <a:pt x="1661160" y="161290"/>
                </a:cubicBezTo>
                <a:cubicBezTo>
                  <a:pt x="1693545" y="158750"/>
                  <a:pt x="1709420" y="161290"/>
                  <a:pt x="1741805" y="161290"/>
                </a:cubicBezTo>
                <a:cubicBezTo>
                  <a:pt x="1774190" y="161290"/>
                  <a:pt x="1792605" y="156845"/>
                  <a:pt x="1822450" y="161290"/>
                </a:cubicBezTo>
                <a:cubicBezTo>
                  <a:pt x="1852295" y="165735"/>
                  <a:pt x="1861820" y="168275"/>
                  <a:pt x="1891665" y="184150"/>
                </a:cubicBezTo>
                <a:cubicBezTo>
                  <a:pt x="1921510" y="200025"/>
                  <a:pt x="1942465" y="220980"/>
                  <a:pt x="1972310" y="241935"/>
                </a:cubicBezTo>
                <a:cubicBezTo>
                  <a:pt x="2002155" y="262890"/>
                  <a:pt x="2011680" y="272415"/>
                  <a:pt x="2041525" y="288290"/>
                </a:cubicBezTo>
                <a:cubicBezTo>
                  <a:pt x="2071370" y="304165"/>
                  <a:pt x="2089785" y="313690"/>
                  <a:pt x="2122170" y="322580"/>
                </a:cubicBezTo>
                <a:cubicBezTo>
                  <a:pt x="2154555" y="331470"/>
                  <a:pt x="2173605" y="324485"/>
                  <a:pt x="2203450" y="334010"/>
                </a:cubicBezTo>
                <a:cubicBezTo>
                  <a:pt x="2233295" y="343535"/>
                  <a:pt x="2245360" y="359410"/>
                  <a:pt x="2272665" y="368935"/>
                </a:cubicBezTo>
                <a:cubicBezTo>
                  <a:pt x="2299970" y="378460"/>
                  <a:pt x="2308860" y="375920"/>
                  <a:pt x="2341245" y="380365"/>
                </a:cubicBezTo>
                <a:cubicBezTo>
                  <a:pt x="2373630" y="384810"/>
                  <a:pt x="2401570" y="389255"/>
                  <a:pt x="2433955" y="391795"/>
                </a:cubicBezTo>
                <a:cubicBezTo>
                  <a:pt x="2466340" y="394335"/>
                  <a:pt x="2475230" y="391795"/>
                  <a:pt x="2503170" y="391795"/>
                </a:cubicBezTo>
                <a:cubicBezTo>
                  <a:pt x="2531110" y="391795"/>
                  <a:pt x="2544445" y="396240"/>
                  <a:pt x="2572385" y="391795"/>
                </a:cubicBezTo>
                <a:cubicBezTo>
                  <a:pt x="2600325" y="387350"/>
                  <a:pt x="2613660" y="389890"/>
                  <a:pt x="2641600" y="368935"/>
                </a:cubicBezTo>
                <a:cubicBezTo>
                  <a:pt x="2669540" y="347980"/>
                  <a:pt x="2689860" y="318135"/>
                  <a:pt x="2710815" y="288290"/>
                </a:cubicBezTo>
                <a:cubicBezTo>
                  <a:pt x="2731770" y="258445"/>
                  <a:pt x="2731135" y="247015"/>
                  <a:pt x="2745105" y="219075"/>
                </a:cubicBezTo>
                <a:cubicBezTo>
                  <a:pt x="2759075" y="191135"/>
                  <a:pt x="2766060" y="179705"/>
                  <a:pt x="2780030" y="149860"/>
                </a:cubicBezTo>
                <a:cubicBezTo>
                  <a:pt x="2794000" y="120015"/>
                  <a:pt x="2807335" y="99060"/>
                  <a:pt x="2814320" y="69215"/>
                </a:cubicBezTo>
                <a:cubicBezTo>
                  <a:pt x="2821305" y="39370"/>
                  <a:pt x="2814955" y="12065"/>
                  <a:pt x="2814320" y="0"/>
                </a:cubicBezTo>
              </a:path>
            </a:pathLst>
          </a:custGeom>
          <a:ln w="7620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8164195" y="283210"/>
            <a:ext cx="4027805" cy="795020"/>
            <a:chOff x="6816" y="301"/>
            <a:chExt cx="6343" cy="1252"/>
          </a:xfrm>
        </p:grpSpPr>
        <p:sp>
          <p:nvSpPr>
            <p:cNvPr id="2" name="流程图: 可选过程 1"/>
            <p:cNvSpPr/>
            <p:nvPr/>
          </p:nvSpPr>
          <p:spPr>
            <a:xfrm>
              <a:off x="7595" y="301"/>
              <a:ext cx="4899" cy="1252"/>
            </a:xfrm>
            <a:prstGeom prst="flowChartAlternateProcess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endParaRPr lang="zh-CN" altLang="en-US">
                <a:ln w="15875">
                  <a:gradFill>
                    <a:gsLst>
                      <a:gs pos="0">
                        <a:schemeClr val="accent1">
                          <a:hueMod val="8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:ln>
                <a:noFill/>
                <a:effectLst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816" y="572"/>
              <a:ext cx="6343" cy="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p>
              <a:pPr algn="ctr"/>
              <a:r>
                <a:rPr lang="zh-CN" altLang="en-US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三</a:t>
              </a:r>
              <a:r>
                <a:rPr lang="en-US" altLang="zh-CN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</a:t>
              </a:r>
              <a:r>
                <a:rPr lang="zh-CN" altLang="en-US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有责任的人闪光点</a:t>
              </a:r>
              <a:endParaRPr lang="zh-CN" altLang="en-US" sz="24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2000" y="1868805"/>
            <a:ext cx="7896860" cy="3367405"/>
            <a:chOff x="3597" y="2943"/>
            <a:chExt cx="12436" cy="5303"/>
          </a:xfrm>
        </p:grpSpPr>
        <p:sp>
          <p:nvSpPr>
            <p:cNvPr id="6" name="文本框 5"/>
            <p:cNvSpPr txBox="1"/>
            <p:nvPr/>
          </p:nvSpPr>
          <p:spPr>
            <a:xfrm>
              <a:off x="3597" y="2943"/>
              <a:ext cx="6683" cy="725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品质一：诚实守信，言出必行</a:t>
              </a:r>
              <a:endPara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762" y="3667"/>
              <a:ext cx="12271" cy="45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1. </a:t>
              </a:r>
              <a:r>
                <a:rPr lang="zh-CN" altLang="en-US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有责任感的人视诚信为做人的根本，他们一旦许下承诺，就会全力以赴去实现，绝不食言。无论是生活中的小事，如答应朋友的聚会准时赴约，还是工作上的重要任务，都会以高度负责的态度去完成。</a:t>
              </a:r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  <a:p>
              <a:r>
                <a:rPr lang="en-US" altLang="zh-CN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2. </a:t>
              </a:r>
              <a:r>
                <a:rPr lang="zh-CN" altLang="en-US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这种品质不仅赢得他人的信任与尊重，更是建立良好人际关系和个人声誉的基石。在商业合作中，诚信的合作伙伴更能获得他人的信赖，促成长期稳定的合作。</a:t>
              </a:r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8164195" y="283210"/>
            <a:ext cx="4027805" cy="795020"/>
            <a:chOff x="6816" y="301"/>
            <a:chExt cx="6343" cy="1252"/>
          </a:xfrm>
        </p:grpSpPr>
        <p:sp>
          <p:nvSpPr>
            <p:cNvPr id="2" name="流程图: 可选过程 1"/>
            <p:cNvSpPr/>
            <p:nvPr/>
          </p:nvSpPr>
          <p:spPr>
            <a:xfrm>
              <a:off x="7595" y="301"/>
              <a:ext cx="4899" cy="1252"/>
            </a:xfrm>
            <a:prstGeom prst="flowChartAlternateProcess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endParaRPr lang="zh-CN" altLang="en-US">
                <a:ln w="15875">
                  <a:gradFill>
                    <a:gsLst>
                      <a:gs pos="0">
                        <a:schemeClr val="accent1">
                          <a:hueMod val="8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:ln>
                <a:noFill/>
                <a:effectLst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816" y="572"/>
              <a:ext cx="6343" cy="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p>
              <a:pPr algn="ctr"/>
              <a:r>
                <a:rPr lang="zh-CN" altLang="en-US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三</a:t>
              </a:r>
              <a:r>
                <a:rPr lang="en-US" altLang="zh-CN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</a:t>
              </a:r>
              <a:r>
                <a:rPr lang="zh-CN" altLang="en-US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有责任的人闪光点</a:t>
              </a:r>
              <a:endParaRPr lang="zh-CN" altLang="en-US" sz="24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2000" y="1868805"/>
            <a:ext cx="7896860" cy="3367405"/>
            <a:chOff x="3597" y="2943"/>
            <a:chExt cx="12436" cy="5303"/>
          </a:xfrm>
        </p:grpSpPr>
        <p:sp>
          <p:nvSpPr>
            <p:cNvPr id="6" name="文本框 5"/>
            <p:cNvSpPr txBox="1"/>
            <p:nvPr/>
          </p:nvSpPr>
          <p:spPr>
            <a:xfrm>
              <a:off x="3597" y="2943"/>
              <a:ext cx="6683" cy="725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  <a:sym typeface="+mn-ea"/>
                </a:rPr>
                <a:t>品质二：勇于担当，直面困难</a:t>
              </a:r>
              <a:endPara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762" y="3667"/>
              <a:ext cx="12271" cy="45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1. </a:t>
              </a:r>
              <a:r>
                <a:rPr lang="zh-CN" altLang="en-US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面对困难和挑战，有责任感的人从不退缩，而是勇敢地站出来，主动承担责任。他们将困难视为成长的机遇，积极寻找解决问题的方法。</a:t>
              </a:r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  <a:p>
              <a:r>
                <a:rPr lang="en-US" altLang="zh-CN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2. </a:t>
              </a:r>
              <a:r>
                <a:rPr lang="zh-CN" altLang="en-US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比如在团队项目中，如果出现失误，他们不会推卸责任，而是主动分析原因，提出改进措施，带领团队共同克服困难，推动项目继续前进。</a:t>
              </a:r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  <a:p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8164195" y="283210"/>
            <a:ext cx="4027805" cy="795020"/>
            <a:chOff x="6816" y="301"/>
            <a:chExt cx="6343" cy="1252"/>
          </a:xfrm>
        </p:grpSpPr>
        <p:sp>
          <p:nvSpPr>
            <p:cNvPr id="2" name="流程图: 可选过程 1"/>
            <p:cNvSpPr/>
            <p:nvPr/>
          </p:nvSpPr>
          <p:spPr>
            <a:xfrm>
              <a:off x="7595" y="301"/>
              <a:ext cx="4899" cy="1252"/>
            </a:xfrm>
            <a:prstGeom prst="flowChartAlternateProcess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endParaRPr lang="zh-CN" altLang="en-US">
                <a:ln w="15875">
                  <a:gradFill>
                    <a:gsLst>
                      <a:gs pos="0">
                        <a:schemeClr val="accent1">
                          <a:hueMod val="8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</a:ln>
                <a:noFill/>
                <a:effectLst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816" y="572"/>
              <a:ext cx="6343" cy="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noAutofit/>
            </a:bodyPr>
            <a:p>
              <a:pPr algn="ctr"/>
              <a:r>
                <a:rPr lang="zh-CN" altLang="en-US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三</a:t>
              </a:r>
              <a:r>
                <a:rPr lang="en-US" altLang="zh-CN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</a:t>
              </a:r>
              <a:r>
                <a:rPr lang="zh-CN" altLang="en-US" sz="2400" b="1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有责任的人闪光点</a:t>
              </a:r>
              <a:endParaRPr lang="zh-CN" altLang="en-US" sz="2400" b="1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2000" y="1868805"/>
            <a:ext cx="7896860" cy="3367405"/>
            <a:chOff x="3597" y="2943"/>
            <a:chExt cx="12436" cy="5303"/>
          </a:xfrm>
        </p:grpSpPr>
        <p:sp>
          <p:nvSpPr>
            <p:cNvPr id="6" name="文本框 5"/>
            <p:cNvSpPr txBox="1"/>
            <p:nvPr/>
          </p:nvSpPr>
          <p:spPr>
            <a:xfrm>
              <a:off x="3597" y="2943"/>
              <a:ext cx="7082" cy="1307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品质三：懂得自省，持续成长</a:t>
              </a:r>
              <a:endPara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  <a:p>
              <a:pPr algn="l"/>
              <a:endPara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762" y="3667"/>
              <a:ext cx="12271" cy="45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1. </a:t>
              </a:r>
              <a:r>
                <a:rPr lang="zh-CN" altLang="en-US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有责任感的人善于自我反思，他们会定期审视自己的行为和决策，总结经验教训，发现自身的不足之处并努力改进。</a:t>
              </a:r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  <a:p>
              <a:r>
                <a:rPr lang="en-US" altLang="zh-CN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2. </a:t>
              </a:r>
              <a:r>
                <a:rPr lang="zh-CN" altLang="en-US" sz="2000">
                  <a:latin typeface="华文隶书" panose="02010800040101010101" charset="-122"/>
                  <a:ea typeface="华文隶书" panose="02010800040101010101" charset="-122"/>
                  <a:cs typeface="华文隶书" panose="02010800040101010101" charset="-122"/>
                </a:rPr>
                <a:t>通过不断反思，他们能够在每一次经历中汲取营养，实现自我成长与进步，让自己变得更加优秀，从而更好地履行责任。</a:t>
              </a:r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  <a:p>
              <a:endPara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587115" y="2659380"/>
            <a:ext cx="7486015" cy="15398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54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四</a:t>
            </a:r>
            <a:r>
              <a:rPr lang="en-US" altLang="zh-CN" sz="54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  <a:r>
              <a:rPr lang="zh-CN" altLang="en-US" sz="54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行动起来，成为责任</a:t>
            </a:r>
            <a:endParaRPr lang="zh-CN" altLang="en-US" sz="54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zh-CN" altLang="en-US" sz="54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担当者</a:t>
            </a:r>
            <a:endParaRPr lang="zh-CN" altLang="en-US" sz="54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216650" y="4312920"/>
            <a:ext cx="2110740" cy="381635"/>
          </a:xfrm>
          <a:custGeom>
            <a:avLst/>
            <a:gdLst>
              <a:gd name="connisteX0" fmla="*/ 0 w 2110740"/>
              <a:gd name="connsiteY0" fmla="*/ 323353 h 381557"/>
              <a:gd name="connisteX1" fmla="*/ 323215 w 2110740"/>
              <a:gd name="connsiteY1" fmla="*/ 138 h 381557"/>
              <a:gd name="connisteX2" fmla="*/ 830580 w 2110740"/>
              <a:gd name="connsiteY2" fmla="*/ 357643 h 381557"/>
              <a:gd name="connisteX3" fmla="*/ 1303655 w 2110740"/>
              <a:gd name="connsiteY3" fmla="*/ 46493 h 381557"/>
              <a:gd name="connisteX4" fmla="*/ 1811020 w 2110740"/>
              <a:gd name="connsiteY4" fmla="*/ 381138 h 381557"/>
              <a:gd name="connisteX5" fmla="*/ 2110740 w 2110740"/>
              <a:gd name="connsiteY5" fmla="*/ 104278 h 381557"/>
              <a:gd name="connisteX6" fmla="*/ 2110740 w 2110740"/>
              <a:gd name="connsiteY6" fmla="*/ 69353 h 38155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2110740" h="381557">
                <a:moveTo>
                  <a:pt x="0" y="323354"/>
                </a:moveTo>
                <a:cubicBezTo>
                  <a:pt x="54610" y="251599"/>
                  <a:pt x="156845" y="-6846"/>
                  <a:pt x="323215" y="139"/>
                </a:cubicBezTo>
                <a:cubicBezTo>
                  <a:pt x="489585" y="7124"/>
                  <a:pt x="634365" y="348119"/>
                  <a:pt x="830580" y="357644"/>
                </a:cubicBezTo>
                <a:cubicBezTo>
                  <a:pt x="1026795" y="367169"/>
                  <a:pt x="1107440" y="42049"/>
                  <a:pt x="1303655" y="46494"/>
                </a:cubicBezTo>
                <a:cubicBezTo>
                  <a:pt x="1499870" y="50939"/>
                  <a:pt x="1649730" y="369709"/>
                  <a:pt x="1811020" y="381139"/>
                </a:cubicBezTo>
                <a:cubicBezTo>
                  <a:pt x="1972310" y="392569"/>
                  <a:pt x="2051050" y="166509"/>
                  <a:pt x="2110740" y="104279"/>
                </a:cubicBezTo>
              </a:path>
            </a:pathLst>
          </a:custGeom>
          <a:ln w="38100" cap="rnd">
            <a:solidFill>
              <a:schemeClr val="accent1"/>
            </a:solidFill>
            <a:prstDash val="solid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761490" y="1953895"/>
            <a:ext cx="9488805" cy="2604135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800" b="1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1. </a:t>
            </a:r>
            <a:r>
              <a:rPr lang="zh-CN" altLang="en-US" sz="2800" b="1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制定一份详细的责任行动计划，明确自己在家庭、学校、社会等不同场景下的责任和目标。例如，每周为家人做一顿饭，主动承担一项家务；每月参加一次志愿者活动等。</a:t>
            </a:r>
            <a:endParaRPr lang="zh-CN" altLang="en-US" sz="2800" b="1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l"/>
            <a:r>
              <a:rPr lang="en-US" altLang="zh-CN" sz="2800" b="1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2. </a:t>
            </a:r>
            <a:r>
              <a:rPr lang="zh-CN" altLang="en-US" sz="2800" b="1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将大目标分解为具体的小步骤，制定完成时间节点，并定期对计划执行情况进行评估和调整，确保计划的顺利实施。</a:t>
            </a:r>
            <a:endParaRPr lang="zh-CN" altLang="en-US" sz="2800" b="1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4417060" y="614045"/>
            <a:ext cx="3380105" cy="1026160"/>
          </a:xfrm>
          <a:prstGeom prst="wedgeRoundRectCallou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tx1">
                    <a:lumMod val="95000"/>
                    <a:lumOff val="5000"/>
                  </a:schemeClr>
                </a:solidFill>
              </a:rPr>
              <a:t>具体措施</a:t>
            </a:r>
            <a:endParaRPr lang="zh-CN" altLang="en-US" sz="36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761490" y="1953895"/>
            <a:ext cx="9488805" cy="2604135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1. </a:t>
            </a:r>
            <a:r>
              <a:rPr lang="zh-CN" altLang="en-US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与身边的朋友、同学或家人组成责任小组，相互分享自己的责任计划，互相监督和鼓励。定期召开小组会议，交流在履行责任过程中的经验和困难，共同探讨解决方法。</a:t>
            </a:r>
            <a:endParaRPr lang="zh-CN" altLang="en-US" sz="2800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l"/>
            <a:r>
              <a:rPr lang="en-US" altLang="zh-CN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2. </a:t>
            </a:r>
            <a:r>
              <a:rPr lang="zh-CN" altLang="en-US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通过相互监督和支持，形成良好的责任氛围，激发彼此的积极性和主动性，共同成长为有责任感的人。</a:t>
            </a:r>
            <a:endParaRPr lang="zh-CN" altLang="en-US" sz="2800" b="1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  <a:sym typeface="+mn-ea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4417060" y="614045"/>
            <a:ext cx="3380105" cy="1026160"/>
          </a:xfrm>
          <a:prstGeom prst="wedgeRoundRectCallou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tx1">
                    <a:lumMod val="95000"/>
                    <a:lumOff val="5000"/>
                  </a:schemeClr>
                </a:solidFill>
              </a:rPr>
              <a:t>具体措施</a:t>
            </a:r>
            <a:endParaRPr lang="zh-CN" altLang="en-US" sz="36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911350" y="1884680"/>
            <a:ext cx="8623300" cy="2604135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1. </a:t>
            </a:r>
            <a:r>
              <a:rPr lang="zh-CN" altLang="en-US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责任感是一种宝贵的品质，它不仅能让我们的生活更加充实、有意义，还能为社会的发展做出积极贡献。</a:t>
            </a:r>
            <a:endParaRPr lang="zh-CN" altLang="en-US" sz="2800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l"/>
            <a:r>
              <a:rPr lang="en-US" altLang="zh-CN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2. </a:t>
            </a:r>
            <a:r>
              <a:rPr lang="zh-CN" altLang="en-US" sz="2800">
                <a:solidFill>
                  <a:schemeClr val="bg1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鼓励大家将责任感融入日常生活，从现在做起，从小事做起，用实际行动诠释责任的内涵，成为有担当、有作为的新时代好青年，共同创造美好的未来！</a:t>
            </a:r>
            <a:endParaRPr lang="zh-CN" altLang="en-US" sz="2800" b="1">
              <a:solidFill>
                <a:schemeClr val="bg1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  <a:sym typeface="+mn-ea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4417060" y="614045"/>
            <a:ext cx="3380105" cy="1026160"/>
          </a:xfrm>
          <a:prstGeom prst="wedgeRoundRectCallou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tx1">
                    <a:lumMod val="95000"/>
                    <a:lumOff val="5000"/>
                  </a:schemeClr>
                </a:solidFill>
              </a:rPr>
              <a:t>具体措施</a:t>
            </a:r>
            <a:endParaRPr lang="zh-CN" altLang="en-US" sz="36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027680" y="2529840"/>
            <a:ext cx="38404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谢谢</a:t>
            </a:r>
            <a:r>
              <a:rPr lang="zh-CN" altLang="en-US" sz="72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</a:rPr>
              <a:t>观看</a:t>
            </a:r>
            <a:endParaRPr lang="zh-CN" altLang="en-US" sz="72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75325" y="4333875"/>
            <a:ext cx="2509520" cy="6578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28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  <a:latin typeface="幼圆" panose="02010509060101010101" charset="-122"/>
                <a:ea typeface="幼圆" panose="02010509060101010101" charset="-122"/>
              </a:rPr>
              <a:t>宋雨</a:t>
            </a:r>
            <a:r>
              <a:rPr lang="zh-CN" altLang="en-US" sz="2800" b="1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  <a:latin typeface="幼圆" panose="02010509060101010101" charset="-122"/>
                <a:ea typeface="幼圆" panose="02010509060101010101" charset="-122"/>
              </a:rPr>
              <a:t>萱</a:t>
            </a:r>
            <a:endParaRPr lang="zh-CN" altLang="en-US" sz="2800" b="1">
              <a:ln>
                <a:solidFill>
                  <a:schemeClr val="bg1"/>
                </a:solidFill>
              </a:ln>
              <a:solidFill>
                <a:schemeClr val="accent1"/>
              </a:solidFill>
              <a:effectLst>
                <a:reflection blurRad="6350" stA="53000" endA="300" endPos="35500" dir="5400000" sy="-90000" algn="bl" rotWithShape="0"/>
              </a:effectLst>
              <a:latin typeface="幼圆" panose="02010509060101010101" charset="-122"/>
              <a:ea typeface="幼圆" panose="020105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1344</Words>
  <Application>WPS 演示</Application>
  <PresentationFormat>宽屏</PresentationFormat>
  <Paragraphs>70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宋体</vt:lpstr>
      <vt:lpstr>Wingdings</vt:lpstr>
      <vt:lpstr>华文隶书</vt:lpstr>
      <vt:lpstr>幼圆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Banana Pancake</dc:creator>
  <cp:lastModifiedBy>Banana Pancake</cp:lastModifiedBy>
  <cp:revision>5</cp:revision>
  <dcterms:created xsi:type="dcterms:W3CDTF">2023-08-09T12:44:00Z</dcterms:created>
  <dcterms:modified xsi:type="dcterms:W3CDTF">2025-10-04T13:06:49Z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